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70" r:id="rId4"/>
    <p:sldId id="269" r:id="rId5"/>
    <p:sldId id="268" r:id="rId6"/>
    <p:sldId id="267" r:id="rId7"/>
    <p:sldId id="266" r:id="rId8"/>
    <p:sldId id="265" r:id="rId9"/>
    <p:sldId id="263" r:id="rId10"/>
    <p:sldId id="262" r:id="rId11"/>
    <p:sldId id="261" r:id="rId12"/>
    <p:sldId id="281" r:id="rId13"/>
    <p:sldId id="283" r:id="rId14"/>
    <p:sldId id="273" r:id="rId15"/>
    <p:sldId id="272" r:id="rId16"/>
    <p:sldId id="274" r:id="rId17"/>
    <p:sldId id="284" r:id="rId18"/>
    <p:sldId id="285" r:id="rId19"/>
    <p:sldId id="276" r:id="rId20"/>
    <p:sldId id="277" r:id="rId21"/>
    <p:sldId id="278" r:id="rId22"/>
    <p:sldId id="286" r:id="rId23"/>
    <p:sldId id="279" r:id="rId2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2529"/>
    <a:srgbClr val="FF4433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598" y="65"/>
      </p:cViewPr>
      <p:guideLst>
        <p:guide orient="horz" pos="2115"/>
        <p:guide pos="37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45210" y="-339090"/>
            <a:ext cx="10037445" cy="719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160395" y="2752090"/>
            <a:ext cx="737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6000">
                <a:solidFill>
                  <a:srgbClr val="212529"/>
                </a:solidFill>
                <a:latin typeface="Arial Black" panose="020B0A04020102020204" charset="0"/>
                <a:cs typeface="Arial Black" panose="020B0A04020102020204" charset="0"/>
              </a:rPr>
              <a:t>Board Game Hub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1812925" y="2825750"/>
            <a:ext cx="1160780" cy="1206500"/>
            <a:chOff x="5381" y="5568"/>
            <a:chExt cx="1828" cy="1900"/>
          </a:xfrm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5381" y="5568"/>
              <a:ext cx="1829" cy="1901"/>
            </a:xfrm>
            <a:prstGeom prst="roundRect">
              <a:avLst/>
            </a:prstGeom>
            <a:solidFill>
              <a:schemeClr val="bg1"/>
            </a:solidFill>
            <a:ln w="63500" cmpd="sng">
              <a:solidFill>
                <a:srgbClr val="212529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583" y="5786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5583" y="6313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583" y="6841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6516" y="5786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6543" y="6309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6543" y="6833"/>
              <a:ext cx="439" cy="407"/>
            </a:xfrm>
            <a:prstGeom prst="ellipse">
              <a:avLst/>
            </a:prstGeom>
            <a:solidFill>
              <a:srgbClr val="212529"/>
            </a:solidFill>
            <a:ln>
              <a:solidFill>
                <a:srgbClr val="21252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sp>
        <p:nvSpPr>
          <p:cNvPr id="18" name="Текстовое поле 17"/>
          <p:cNvSpPr txBox="1"/>
          <p:nvPr/>
        </p:nvSpPr>
        <p:spPr>
          <a:xfrm>
            <a:off x="3289300" y="3634105"/>
            <a:ext cx="6540500" cy="346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Кривова Полина Дмитриевна	   Спивак Максим Игоревич	2025</a:t>
            </a: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8904605" y="3520440"/>
            <a:ext cx="751205" cy="40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ru-RU" altLang="en-US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2019300" y="1092835"/>
            <a:ext cx="8013700" cy="4658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1.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Безопасность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хранятся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виде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хешей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библиотека 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werkzeug.security).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Защита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CSRF-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атак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через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Flask-WTF.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2.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Использование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SQLAlchemy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связей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Многие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-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ко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-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многим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участники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Каскадное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удаление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удалении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удаляются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связанные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3.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Интерфейс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Адаптивный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дизайн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Bootstrap 5.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Интерактивные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элементы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фильтры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звёздный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рейтинг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кнопки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участия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во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встречах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Загрузка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изображений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4.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Логика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приложения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Ограничение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прав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только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создатель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может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её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редактировать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или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удалять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Проверка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доступности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мест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присоединении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встрече</a:t>
            </a:r>
            <a:r>
              <a:rPr lang="en-US" altLang="ru-RU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endParaRPr lang="ru-RU" altLang="en-US"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671320" y="618490"/>
            <a:ext cx="92398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Приветствие без регистрации</a:t>
            </a:r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6200000">
            <a:off x="-1005205" y="477393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15" y="1629410"/>
            <a:ext cx="8370570" cy="4342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671320" y="618490"/>
            <a:ext cx="9239885" cy="730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Возможности без регистрации</a:t>
            </a:r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6200000">
            <a:off x="-1005205" y="477393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25" y="1932940"/>
            <a:ext cx="8083550" cy="41763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378835" y="1348740"/>
            <a:ext cx="543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Чтение </a:t>
            </a:r>
            <a:r>
              <a:rPr lang="ru-RU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отзывов </a:t>
            </a:r>
            <a:r>
              <a:rPr lang="ru-RU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и описания к играм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671320" y="618490"/>
            <a:ext cx="9239885" cy="730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Возможности без регистрации</a:t>
            </a:r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6200000">
            <a:off x="-1005205" y="477393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1981835"/>
            <a:ext cx="8108315" cy="418973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188210" y="1348740"/>
            <a:ext cx="820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Невозможность</a:t>
            </a:r>
            <a:r>
              <a: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создания</a:t>
            </a:r>
            <a:r>
              <a: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просмотра</a:t>
            </a:r>
            <a:r>
              <a: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игровых</a:t>
            </a:r>
            <a:r>
              <a: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встреч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3048000" y="79438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Форма регистрации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45" y="1964055"/>
            <a:ext cx="7687945" cy="3980180"/>
          </a:xfrm>
          <a:prstGeom prst="rect">
            <a:avLst/>
          </a:prstGeom>
          <a:ln w="28575" cmpd="sng">
            <a:noFill/>
            <a:prstDash val="solid"/>
          </a:ln>
        </p:spPr>
      </p:pic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885315"/>
            <a:ext cx="7025005" cy="413067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3048000" y="96266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Форма авторизации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349250" y="286385"/>
            <a:ext cx="111436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Каталог</a:t>
            </a:r>
            <a:r>
              <a:rPr lang="en-US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“</a:t>
            </a:r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Все игры</a:t>
            </a:r>
            <a:r>
              <a:rPr lang="en-US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”</a:t>
            </a:r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после авторизации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70" y="1790700"/>
            <a:ext cx="8562975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349250" y="286385"/>
            <a:ext cx="111436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Каталог</a:t>
            </a:r>
            <a:r>
              <a:rPr lang="en-US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“</a:t>
            </a:r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Все игры</a:t>
            </a:r>
            <a:r>
              <a:rPr lang="en-US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”:</a:t>
            </a:r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уведомление о встрече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1775460"/>
            <a:ext cx="9043670" cy="47104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2415540" y="581025"/>
            <a:ext cx="73609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Добавление новой игры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1650365"/>
            <a:ext cx="8415655" cy="4365625"/>
          </a:xfrm>
          <a:prstGeom prst="rect">
            <a:avLst/>
          </a:prstGeom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3505200" y="680720"/>
            <a:ext cx="51816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Игровые встречи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623695"/>
            <a:ext cx="8748395" cy="4519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-10795" y="-150495"/>
            <a:ext cx="12213590" cy="111887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5905500"/>
            <a:ext cx="12213590" cy="118745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>
              <a:solidFill>
                <a:srgbClr val="212529"/>
              </a:solidFill>
            </a:endParaRPr>
          </a:p>
        </p:txBody>
      </p:sp>
      <p:grpSp>
        <p:nvGrpSpPr>
          <p:cNvPr id="33" name="Группа 32"/>
          <p:cNvGrpSpPr/>
          <p:nvPr/>
        </p:nvGrpSpPr>
        <p:grpSpPr>
          <a:xfrm>
            <a:off x="248285" y="294005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9" name="Текстовое поле 28"/>
          <p:cNvSpPr txBox="1"/>
          <p:nvPr/>
        </p:nvSpPr>
        <p:spPr>
          <a:xfrm>
            <a:off x="4907915" y="1175385"/>
            <a:ext cx="6668135" cy="2179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BoardGameHub —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платформа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организации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где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любители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настольных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могут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находить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единомышленников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делиться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опытом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обсуждать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любимые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сайте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можно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добавлять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новые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описывать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правила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особенности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также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оставлять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  <a:p>
            <a:pPr algn="just"/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Э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просто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каталог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сообщество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где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игроки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могут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найти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друзей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совместных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вечеров</a:t>
            </a: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просто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хорошо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проводить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время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настольными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играми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8941435" y="3444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394325" y="3561715"/>
            <a:ext cx="5695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Основные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возможности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платформы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algn="just"/>
            <a:endParaRPr lang="en-US" altLang="en-US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Добавление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поиск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Обмен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опытом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Уведомления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оповещения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en-US">
                <a:latin typeface="Franklin Gothic Demi Cond" panose="020B0706030402020204" charset="0"/>
                <a:cs typeface="Franklin Gothic Demi Cond" panose="020B0706030402020204" charset="0"/>
              </a:rPr>
              <a:t>Создание игровых встреч с указанием места на карте</a:t>
            </a:r>
          </a:p>
        </p:txBody>
      </p:sp>
      <p:pic>
        <p:nvPicPr>
          <p:cNvPr id="4" name="Изображение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7715" y="1250315"/>
            <a:ext cx="3785870" cy="43732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3" name="Текстовое поле 2"/>
          <p:cNvSpPr txBox="1"/>
          <p:nvPr/>
        </p:nvSpPr>
        <p:spPr>
          <a:xfrm>
            <a:off x="1857375" y="399415"/>
            <a:ext cx="81889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Детали встречи</a:t>
            </a:r>
            <a:r>
              <a:rPr lang="en-US" altLang="ru-RU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 </a:t>
            </a:r>
            <a:r>
              <a:rPr lang="ru-RU" altLang="ru-RU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место встречи на карте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" y="2019300"/>
            <a:ext cx="8428355" cy="4359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1675765" y="467995"/>
            <a:ext cx="88404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Регистрация новой встречи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1627505"/>
            <a:ext cx="9139555" cy="4751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/>
          <p:cNvGrpSpPr/>
          <p:nvPr/>
        </p:nvGrpSpPr>
        <p:grpSpPr>
          <a:xfrm rot="16200000">
            <a:off x="-1017905" y="4752340"/>
            <a:ext cx="3096260" cy="469900"/>
            <a:chOff x="391" y="463"/>
            <a:chExt cx="4876" cy="74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28" name="Текстовое поле 27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sz="200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Board Game Hub</a:t>
              </a:r>
            </a:p>
          </p:txBody>
        </p:sp>
      </p:grpSp>
      <p:sp>
        <p:nvSpPr>
          <p:cNvPr id="2" name="Текстовое поле 1"/>
          <p:cNvSpPr txBox="1"/>
          <p:nvPr/>
        </p:nvSpPr>
        <p:spPr>
          <a:xfrm>
            <a:off x="1675765" y="350520"/>
            <a:ext cx="88404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Редактирование встречи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35" y="1448435"/>
            <a:ext cx="9288145" cy="48088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304925" y="2357120"/>
            <a:ext cx="100905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60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Спасибо за внимание!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2128837" y="7037430"/>
            <a:ext cx="7934325" cy="1327785"/>
            <a:chOff x="391" y="463"/>
            <a:chExt cx="4876" cy="741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91" y="463"/>
              <a:ext cx="705" cy="741"/>
              <a:chOff x="5381" y="5568"/>
              <a:chExt cx="1828" cy="1900"/>
            </a:xfrm>
            <a:solidFill>
              <a:srgbClr val="212529"/>
            </a:solidFill>
          </p:grpSpPr>
          <p:sp>
            <p:nvSpPr>
              <p:cNvPr id="16" name="Скругленный прямоугольник 15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grpFill/>
              <a:ln w="63500" cmpd="sng">
                <a:solidFill>
                  <a:srgbClr val="FFFFF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" name="Овал 16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7" name="Овал 26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9" name="Овал 28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30" name="Овал 29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31" name="Овал 30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32" name="Текстовое поле 31"/>
            <p:cNvSpPr txBox="1"/>
            <p:nvPr/>
          </p:nvSpPr>
          <p:spPr>
            <a:xfrm>
              <a:off x="1209" y="548"/>
              <a:ext cx="405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ru-RU" sz="2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5714365" y="880745"/>
            <a:ext cx="58280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Цель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проекта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algn="just"/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удобную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платформу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позволяющую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добавлять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каталогизировать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жанру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также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оставлять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580380" y="2079625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algn="ctr"/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Задачи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проекта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модель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User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хранения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пользователей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модель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управления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информацией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настольных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Настроить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базу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связей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между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таблицами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Реализовать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аутентификацию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авторизацию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Разработать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формы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добавления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сессий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оставления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отзывов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Реализовать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фильтрацию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жанру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адаптивный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интерфейс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Обеспечить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безопасность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хранение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паролей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хэшированном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виде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Реализовать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систему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рейтингов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отзывов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325120" y="-291465"/>
            <a:ext cx="5713730" cy="7614285"/>
          </a:xfrm>
          <a:prstGeom prst="roundRect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ru-RU"/>
          </a:p>
        </p:txBody>
      </p:sp>
      <p:pic>
        <p:nvPicPr>
          <p:cNvPr id="8" name="Изображение 7"/>
          <p:cNvPicPr/>
          <p:nvPr/>
        </p:nvPicPr>
        <p:blipFill>
          <a:blip r:embed="rId2"/>
          <a:stretch>
            <a:fillRect/>
          </a:stretch>
        </p:blipFill>
        <p:spPr>
          <a:xfrm>
            <a:off x="950595" y="353695"/>
            <a:ext cx="3467100" cy="6007735"/>
          </a:xfrm>
          <a:prstGeom prst="rect">
            <a:avLst/>
          </a:prstGeom>
          <a:ln w="63500" cmpd="sng">
            <a:solidFill>
              <a:schemeClr val="bg1"/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5866765" y="1466850"/>
            <a:ext cx="52749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Архитектура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проекта</a:t>
            </a:r>
            <a:endParaRPr lang="en-US" altLang="en-US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algn="just"/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Проект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разработан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микрофреймворке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Flask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использованием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следующих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технологий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SQLAlchemy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ORM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работы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базой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Модели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(app/data/*.py):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классы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взаимодействие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БД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Представления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(app/templates/*.html): HTML-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шаблоны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интерфейса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Контроллеры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(app/main.py):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обработка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запросов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бизнес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-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логика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Формы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(app/forms/*.py):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валидация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ввода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пользователей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  <p:cxnSp>
        <p:nvCxnSpPr>
          <p:cNvPr id="3" name="Прямое соединение 2"/>
          <p:cNvCxnSpPr/>
          <p:nvPr/>
        </p:nvCxnSpPr>
        <p:spPr>
          <a:xfrm>
            <a:off x="5927725" y="5159375"/>
            <a:ext cx="5154295" cy="39370"/>
          </a:xfrm>
          <a:prstGeom prst="line">
            <a:avLst/>
          </a:prstGeom>
          <a:ln w="63500" cap="rnd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Прямое соединение 5"/>
          <p:cNvCxnSpPr/>
          <p:nvPr/>
        </p:nvCxnSpPr>
        <p:spPr>
          <a:xfrm>
            <a:off x="5995035" y="1327150"/>
            <a:ext cx="5146675" cy="17780"/>
          </a:xfrm>
          <a:prstGeom prst="line">
            <a:avLst/>
          </a:prstGeom>
          <a:ln w="63500" cap="rnd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Изображение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6015" y="453390"/>
            <a:ext cx="4069080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790065" y="340995"/>
            <a:ext cx="2012315" cy="23590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461010" y="340995"/>
            <a:ext cx="2012315" cy="23590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41140" y="340995"/>
            <a:ext cx="2012315" cy="23590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292215" y="340995"/>
            <a:ext cx="2012315" cy="23590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543290" y="340995"/>
            <a:ext cx="2012315" cy="235902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794365" y="340995"/>
            <a:ext cx="2012315" cy="235902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3025775" y="3194050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Структура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проекта</a:t>
            </a:r>
            <a:endParaRPr lang="en-US" altLang="en-US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app/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data/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модели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r>
              <a:rPr lang="ru-RU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users.py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пользователи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),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games.py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),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game_sessions</a:t>
            </a:r>
            <a:r>
              <a:rPr lang="ru-RU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</a:t>
            </a:r>
            <a:r>
              <a:rPr lang="ru-RU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стречи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),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reviews.py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(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).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forms/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формы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регистрации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входа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templates/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HTML-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шаблоны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главная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страница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страницы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аутентификации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main.py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маршруты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контроллеры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ru-RU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db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</a:t>
            </a:r>
            <a:r>
              <a:rPr lang="en-US" altLang="en-US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файлы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базы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  <a:r>
              <a:rPr lang="en-US" altLang="ru-RU" dirty="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SQLite.</a:t>
            </a:r>
          </a:p>
        </p:txBody>
      </p:sp>
      <p:sp>
        <p:nvSpPr>
          <p:cNvPr id="10" name="Овал 9"/>
          <p:cNvSpPr/>
          <p:nvPr/>
        </p:nvSpPr>
        <p:spPr>
          <a:xfrm>
            <a:off x="-1239520" y="4745355"/>
            <a:ext cx="3278505" cy="3187700"/>
          </a:xfrm>
          <a:prstGeom prst="ellipse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10108565" y="4633595"/>
            <a:ext cx="3278505" cy="3187700"/>
          </a:xfrm>
          <a:prstGeom prst="ellipse">
            <a:avLst/>
          </a:prstGeom>
          <a:solidFill>
            <a:srgbClr val="21252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4489428a0f4278bb02124d26bd5df7a6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2815590"/>
            <a:ext cx="3441065" cy="344106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593725" y="1370330"/>
            <a:ext cx="60960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4400">
                <a:latin typeface="Arial Black" panose="020B0A04020102020204" charset="0"/>
                <a:cs typeface="Arial Black" panose="020B0A04020102020204" charset="0"/>
                <a:sym typeface="+mn-ea"/>
              </a:rPr>
              <a:t>Ключевые</a:t>
            </a:r>
            <a:r>
              <a:rPr lang="en-US" altLang="ru-RU" sz="4400"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4400">
                <a:latin typeface="Arial Black" panose="020B0A04020102020204" charset="0"/>
                <a:cs typeface="Arial Black" panose="020B0A04020102020204" charset="0"/>
                <a:sym typeface="+mn-ea"/>
              </a:rPr>
              <a:t>компоненты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454140" y="2206625"/>
            <a:ext cx="4220845" cy="608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306955" y="2727325"/>
            <a:ext cx="32600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3200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Модели</a:t>
            </a:r>
            <a:r>
              <a:rPr lang="en-US" altLang="ru-RU" sz="3200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3200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данных</a:t>
            </a: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804535" y="751840"/>
            <a:ext cx="573278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en-US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1.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Пользователь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(User):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Атрибуты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ID,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имя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фамилия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возраст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email,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хеш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любимые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жанры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локация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Методы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установка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(set_password),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проверка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(check_password).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добавленные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игровых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встречах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2</a:t>
            </a:r>
            <a:r>
              <a:rPr lang="ru-RU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(Game):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Атрибуты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ID,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название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длительность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число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игроков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жанр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сложность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описание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изображение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создатель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сессии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3.</a:t>
            </a: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Игровая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(GameSession):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Атрибуты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ID,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дата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время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локация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описание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максимальное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текущее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число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игроков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создатель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участники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4.</a:t>
            </a: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(Review):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Атрибуты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текст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рейтинг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дата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Связи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автор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6076315" y="2233295"/>
            <a:ext cx="55010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en-US" sz="5400">
                <a:latin typeface="Arial Black" panose="020B0A04020102020204" charset="0"/>
                <a:cs typeface="Arial Black" panose="020B0A04020102020204" charset="0"/>
                <a:sym typeface="+mn-ea"/>
              </a:rPr>
              <a:t>Ключевые</a:t>
            </a:r>
            <a:r>
              <a:rPr lang="en-US" altLang="ru-RU" sz="5400"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5400">
                <a:latin typeface="Arial Black" panose="020B0A04020102020204" charset="0"/>
                <a:cs typeface="Arial Black" panose="020B0A04020102020204" charset="0"/>
                <a:sym typeface="+mn-ea"/>
              </a:rPr>
              <a:t>компоненты</a:t>
            </a: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652770" y="2672715"/>
            <a:ext cx="142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3200">
                <a:latin typeface="Franklin Gothic Demi Cond" panose="020B0706030402020204" charset="0"/>
                <a:cs typeface="Franklin Gothic Demi Cond" panose="020B0706030402020204" charset="0"/>
              </a:rPr>
              <a:t>Формы</a:t>
            </a: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8575675" y="18649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1287780" y="203327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1.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Регистрация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вход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RegisterForm: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имени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email,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LoginForm: email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пароль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2.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Управление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играми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GameForm: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название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описание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жанр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сложность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загрузка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изображения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indent="0">
              <a:buNone/>
            </a:pPr>
            <a:r>
              <a:rPr lang="ru-RU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3.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Организация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GameSessionForm: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выбор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дата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время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локация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описание</a:t>
            </a:r>
            <a:r>
              <a:rPr lang="en-US" altLang="ru-RU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</p:txBody>
      </p:sp>
      <p:sp>
        <p:nvSpPr>
          <p:cNvPr id="114" name="Текстовое поле 113"/>
          <p:cNvSpPr txBox="1"/>
          <p:nvPr/>
        </p:nvSpPr>
        <p:spPr>
          <a:xfrm>
            <a:off x="7813040" y="1475740"/>
            <a:ext cx="4052570" cy="389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ru-RU" altLang="en-US"/>
          </a:p>
        </p:txBody>
      </p:sp>
      <p:grpSp>
        <p:nvGrpSpPr>
          <p:cNvPr id="153" name="Группа 152"/>
          <p:cNvGrpSpPr/>
          <p:nvPr/>
        </p:nvGrpSpPr>
        <p:grpSpPr>
          <a:xfrm>
            <a:off x="-561975" y="176530"/>
            <a:ext cx="13090525" cy="1224915"/>
            <a:chOff x="-710" y="177"/>
            <a:chExt cx="20615" cy="1929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-710" y="187"/>
              <a:ext cx="1828" cy="1900"/>
              <a:chOff x="5381" y="5568"/>
              <a:chExt cx="1828" cy="1900"/>
            </a:xfrm>
          </p:grpSpPr>
          <p:sp>
            <p:nvSpPr>
              <p:cNvPr id="17" name="Скругленный прямоугольник 16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24" name="Группа 23"/>
            <p:cNvGrpSpPr/>
            <p:nvPr/>
          </p:nvGrpSpPr>
          <p:grpSpPr>
            <a:xfrm>
              <a:off x="1405" y="187"/>
              <a:ext cx="1828" cy="1900"/>
              <a:chOff x="5381" y="5568"/>
              <a:chExt cx="1828" cy="1900"/>
            </a:xfrm>
          </p:grpSpPr>
          <p:sp>
            <p:nvSpPr>
              <p:cNvPr id="25" name="Скругленный прямоугольник 24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7" name="Овал 26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8" name="Овал 27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9" name="Овал 28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30" name="Овал 29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31" name="Овал 30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41" name="Группа 40"/>
            <p:cNvGrpSpPr/>
            <p:nvPr/>
          </p:nvGrpSpPr>
          <p:grpSpPr>
            <a:xfrm>
              <a:off x="3489" y="188"/>
              <a:ext cx="1828" cy="1900"/>
              <a:chOff x="5381" y="5568"/>
              <a:chExt cx="1828" cy="1900"/>
            </a:xfrm>
          </p:grpSpPr>
          <p:sp>
            <p:nvSpPr>
              <p:cNvPr id="42" name="Скругленный прямоугольник 41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3" name="Овал 42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4" name="Овал 43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5" name="Овал 44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6" name="Овал 45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7" name="Овал 46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8" name="Овал 47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52" name="Группа 51"/>
            <p:cNvGrpSpPr/>
            <p:nvPr/>
          </p:nvGrpSpPr>
          <p:grpSpPr>
            <a:xfrm>
              <a:off x="5646" y="177"/>
              <a:ext cx="1828" cy="1900"/>
              <a:chOff x="5381" y="5568"/>
              <a:chExt cx="1828" cy="1900"/>
            </a:xfrm>
          </p:grpSpPr>
          <p:sp>
            <p:nvSpPr>
              <p:cNvPr id="53" name="Скругленный прямоугольник 52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4" name="Овал 53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5" name="Овал 54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6" name="Овал 55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7" name="Овал 56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8" name="Овал 57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9" name="Овал 58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60" name="Группа 59"/>
            <p:cNvGrpSpPr/>
            <p:nvPr/>
          </p:nvGrpSpPr>
          <p:grpSpPr>
            <a:xfrm>
              <a:off x="7740" y="206"/>
              <a:ext cx="1828" cy="1900"/>
              <a:chOff x="5381" y="5568"/>
              <a:chExt cx="1828" cy="1900"/>
            </a:xfrm>
          </p:grpSpPr>
          <p:sp>
            <p:nvSpPr>
              <p:cNvPr id="61" name="Скругленный прямоугольник 60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2" name="Овал 61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3" name="Овал 62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4" name="Овал 63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5" name="Овал 64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6" name="Овал 65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7" name="Овал 66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80" name="Группа 79"/>
            <p:cNvGrpSpPr/>
            <p:nvPr/>
          </p:nvGrpSpPr>
          <p:grpSpPr>
            <a:xfrm>
              <a:off x="9763" y="206"/>
              <a:ext cx="1828" cy="1900"/>
              <a:chOff x="5381" y="5568"/>
              <a:chExt cx="1828" cy="1900"/>
            </a:xfrm>
          </p:grpSpPr>
          <p:sp>
            <p:nvSpPr>
              <p:cNvPr id="81" name="Скругленный прямоугольник 80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2" name="Овал 81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3" name="Овал 82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4" name="Овал 83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5" name="Овал 84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6" name="Овал 85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7" name="Овал 86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06" name="Группа 105"/>
            <p:cNvGrpSpPr/>
            <p:nvPr/>
          </p:nvGrpSpPr>
          <p:grpSpPr>
            <a:xfrm>
              <a:off x="11767" y="206"/>
              <a:ext cx="1876" cy="1901"/>
              <a:chOff x="5381" y="5568"/>
              <a:chExt cx="1829" cy="1901"/>
            </a:xfrm>
          </p:grpSpPr>
          <p:sp>
            <p:nvSpPr>
              <p:cNvPr id="107" name="Скругленный прямоугольник 106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08" name="Овал 107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09" name="Овал 108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0" name="Овал 109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1" name="Овал 110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2" name="Овал 111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3" name="Овал 112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15" name="Группа 114"/>
            <p:cNvGrpSpPr/>
            <p:nvPr/>
          </p:nvGrpSpPr>
          <p:grpSpPr>
            <a:xfrm>
              <a:off x="13830" y="206"/>
              <a:ext cx="1876" cy="1901"/>
              <a:chOff x="5382" y="5568"/>
              <a:chExt cx="1829" cy="1901"/>
            </a:xfrm>
          </p:grpSpPr>
          <p:sp>
            <p:nvSpPr>
              <p:cNvPr id="116" name="Скругленный прямоугольник 115"/>
              <p:cNvSpPr/>
              <p:nvPr/>
            </p:nvSpPr>
            <p:spPr>
              <a:xfrm>
                <a:off x="5382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7" name="Овал 116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8" name="Овал 117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19" name="Овал 118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20" name="Овал 119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21" name="Овал 120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22" name="Овал 121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26" name="Группа 125"/>
            <p:cNvGrpSpPr/>
            <p:nvPr/>
          </p:nvGrpSpPr>
          <p:grpSpPr>
            <a:xfrm>
              <a:off x="15930" y="206"/>
              <a:ext cx="1876" cy="1901"/>
              <a:chOff x="5381" y="5568"/>
              <a:chExt cx="1829" cy="1901"/>
            </a:xfrm>
          </p:grpSpPr>
          <p:sp>
            <p:nvSpPr>
              <p:cNvPr id="127" name="Скругленный прямоугольник 126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28" name="Овал 127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29" name="Овал 128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30" name="Овал 129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31" name="Овал 130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32" name="Овал 131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33" name="Овал 132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45" name="Группа 144"/>
            <p:cNvGrpSpPr/>
            <p:nvPr/>
          </p:nvGrpSpPr>
          <p:grpSpPr>
            <a:xfrm>
              <a:off x="18029" y="206"/>
              <a:ext cx="1876" cy="1901"/>
              <a:chOff x="5381" y="5568"/>
              <a:chExt cx="1829" cy="1901"/>
            </a:xfrm>
          </p:grpSpPr>
          <p:sp>
            <p:nvSpPr>
              <p:cNvPr id="146" name="Скругленный прямоугольник 145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47" name="Овал 146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48" name="Овал 147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49" name="Овал 148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0" name="Овал 149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1" name="Овал 150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2" name="Овал 151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</p:grpSp>
      <p:grpSp>
        <p:nvGrpSpPr>
          <p:cNvPr id="154" name="Группа 153"/>
          <p:cNvGrpSpPr/>
          <p:nvPr/>
        </p:nvGrpSpPr>
        <p:grpSpPr>
          <a:xfrm>
            <a:off x="-450850" y="5410835"/>
            <a:ext cx="13090525" cy="1224915"/>
            <a:chOff x="-710" y="177"/>
            <a:chExt cx="20615" cy="1929"/>
          </a:xfrm>
        </p:grpSpPr>
        <p:grpSp>
          <p:nvGrpSpPr>
            <p:cNvPr id="155" name="Группа 154"/>
            <p:cNvGrpSpPr/>
            <p:nvPr/>
          </p:nvGrpSpPr>
          <p:grpSpPr>
            <a:xfrm>
              <a:off x="-710" y="187"/>
              <a:ext cx="1828" cy="1900"/>
              <a:chOff x="5381" y="5568"/>
              <a:chExt cx="1828" cy="1900"/>
            </a:xfrm>
          </p:grpSpPr>
          <p:sp>
            <p:nvSpPr>
              <p:cNvPr id="156" name="Скругленный прямоугольник 155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/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7" name="Овал 156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8" name="Овал 157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59" name="Овал 158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0" name="Овал 159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1" name="Овал 160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2" name="Овал 161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63" name="Группа 162"/>
            <p:cNvGrpSpPr/>
            <p:nvPr/>
          </p:nvGrpSpPr>
          <p:grpSpPr>
            <a:xfrm>
              <a:off x="1405" y="187"/>
              <a:ext cx="1828" cy="1900"/>
              <a:chOff x="5381" y="5568"/>
              <a:chExt cx="1828" cy="1900"/>
            </a:xfrm>
          </p:grpSpPr>
          <p:sp>
            <p:nvSpPr>
              <p:cNvPr id="164" name="Скругленный прямоугольник 163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5" name="Овал 164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6" name="Овал 165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7" name="Овал 166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8" name="Овал 167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69" name="Овал 168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0" name="Овал 169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71" name="Группа 170"/>
            <p:cNvGrpSpPr/>
            <p:nvPr/>
          </p:nvGrpSpPr>
          <p:grpSpPr>
            <a:xfrm>
              <a:off x="3489" y="188"/>
              <a:ext cx="1828" cy="1900"/>
              <a:chOff x="5381" y="5568"/>
              <a:chExt cx="1828" cy="1900"/>
            </a:xfrm>
          </p:grpSpPr>
          <p:sp>
            <p:nvSpPr>
              <p:cNvPr id="172" name="Скругленный прямоугольник 171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3" name="Овал 172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4" name="Овал 173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5" name="Овал 174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6" name="Овал 175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7" name="Овал 176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78" name="Овал 177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79" name="Группа 178"/>
            <p:cNvGrpSpPr/>
            <p:nvPr/>
          </p:nvGrpSpPr>
          <p:grpSpPr>
            <a:xfrm>
              <a:off x="5646" y="177"/>
              <a:ext cx="1828" cy="1900"/>
              <a:chOff x="5381" y="5568"/>
              <a:chExt cx="1828" cy="1900"/>
            </a:xfrm>
          </p:grpSpPr>
          <p:sp>
            <p:nvSpPr>
              <p:cNvPr id="180" name="Скругленный прямоугольник 17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1" name="Овал 18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2" name="Овал 18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3" name="Овал 18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4" name="Овал 18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5" name="Овал 18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6" name="Овал 18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87" name="Группа 186"/>
            <p:cNvGrpSpPr/>
            <p:nvPr/>
          </p:nvGrpSpPr>
          <p:grpSpPr>
            <a:xfrm>
              <a:off x="7740" y="206"/>
              <a:ext cx="1828" cy="1900"/>
              <a:chOff x="5381" y="5568"/>
              <a:chExt cx="1828" cy="1900"/>
            </a:xfrm>
          </p:grpSpPr>
          <p:sp>
            <p:nvSpPr>
              <p:cNvPr id="188" name="Скругленный прямоугольник 187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89" name="Овал 188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0" name="Овал 189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1" name="Овал 190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2" name="Овал 191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3" name="Овал 192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4" name="Овал 193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195" name="Группа 194"/>
            <p:cNvGrpSpPr/>
            <p:nvPr/>
          </p:nvGrpSpPr>
          <p:grpSpPr>
            <a:xfrm>
              <a:off x="9763" y="206"/>
              <a:ext cx="1828" cy="1900"/>
              <a:chOff x="5381" y="5568"/>
              <a:chExt cx="1828" cy="1900"/>
            </a:xfrm>
          </p:grpSpPr>
          <p:sp>
            <p:nvSpPr>
              <p:cNvPr id="196" name="Скругленный прямоугольник 195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7" name="Овал 196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8" name="Овал 197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99" name="Овал 198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0" name="Овал 199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1" name="Овал 200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2" name="Овал 201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203" name="Группа 202"/>
            <p:cNvGrpSpPr/>
            <p:nvPr/>
          </p:nvGrpSpPr>
          <p:grpSpPr>
            <a:xfrm>
              <a:off x="11767" y="206"/>
              <a:ext cx="1876" cy="1901"/>
              <a:chOff x="5381" y="5568"/>
              <a:chExt cx="1829" cy="1901"/>
            </a:xfrm>
          </p:grpSpPr>
          <p:sp>
            <p:nvSpPr>
              <p:cNvPr id="204" name="Скругленный прямоугольник 203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5" name="Овал 204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6" name="Овал 205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7" name="Овал 206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8" name="Овал 207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09" name="Овал 208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0" name="Овал 209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211" name="Группа 210"/>
            <p:cNvGrpSpPr/>
            <p:nvPr/>
          </p:nvGrpSpPr>
          <p:grpSpPr>
            <a:xfrm>
              <a:off x="13830" y="206"/>
              <a:ext cx="1876" cy="1901"/>
              <a:chOff x="5382" y="5568"/>
              <a:chExt cx="1829" cy="1901"/>
            </a:xfrm>
          </p:grpSpPr>
          <p:sp>
            <p:nvSpPr>
              <p:cNvPr id="212" name="Скругленный прямоугольник 211"/>
              <p:cNvSpPr/>
              <p:nvPr/>
            </p:nvSpPr>
            <p:spPr>
              <a:xfrm>
                <a:off x="5382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3" name="Овал 212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4" name="Овал 213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5" name="Овал 214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6" name="Овал 215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7" name="Овал 216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18" name="Овал 217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219" name="Группа 218"/>
            <p:cNvGrpSpPr/>
            <p:nvPr/>
          </p:nvGrpSpPr>
          <p:grpSpPr>
            <a:xfrm>
              <a:off x="15930" y="206"/>
              <a:ext cx="1876" cy="1901"/>
              <a:chOff x="5381" y="5568"/>
              <a:chExt cx="1829" cy="1901"/>
            </a:xfrm>
          </p:grpSpPr>
          <p:sp>
            <p:nvSpPr>
              <p:cNvPr id="220" name="Скругленный прямоугольник 219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1" name="Овал 220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2" name="Овал 221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3" name="Овал 222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4" name="Овал 223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5" name="Овал 224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6" name="Овал 225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grpSp>
          <p:nvGrpSpPr>
            <p:cNvPr id="227" name="Группа 226"/>
            <p:cNvGrpSpPr/>
            <p:nvPr/>
          </p:nvGrpSpPr>
          <p:grpSpPr>
            <a:xfrm>
              <a:off x="18029" y="206"/>
              <a:ext cx="1876" cy="1901"/>
              <a:chOff x="5381" y="5568"/>
              <a:chExt cx="1829" cy="1901"/>
            </a:xfrm>
          </p:grpSpPr>
          <p:sp>
            <p:nvSpPr>
              <p:cNvPr id="228" name="Скругленный прямоугольник 227"/>
              <p:cNvSpPr/>
              <p:nvPr/>
            </p:nvSpPr>
            <p:spPr>
              <a:xfrm>
                <a:off x="5381" y="5568"/>
                <a:ext cx="1829" cy="1901"/>
              </a:xfrm>
              <a:prstGeom prst="roundRect">
                <a:avLst>
                  <a:gd name="adj" fmla="val 16675"/>
                </a:avLst>
              </a:prstGeom>
              <a:solidFill>
                <a:schemeClr val="bg1"/>
              </a:solidFill>
              <a:ln w="63500" cmpd="sng">
                <a:solidFill>
                  <a:srgbClr val="2125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29" name="Овал 228"/>
              <p:cNvSpPr/>
              <p:nvPr/>
            </p:nvSpPr>
            <p:spPr>
              <a:xfrm>
                <a:off x="5583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0" name="Овал 229"/>
              <p:cNvSpPr/>
              <p:nvPr/>
            </p:nvSpPr>
            <p:spPr>
              <a:xfrm>
                <a:off x="5583" y="631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1" name="Овал 230"/>
              <p:cNvSpPr/>
              <p:nvPr/>
            </p:nvSpPr>
            <p:spPr>
              <a:xfrm>
                <a:off x="5583" y="6841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2" name="Овал 231"/>
              <p:cNvSpPr/>
              <p:nvPr/>
            </p:nvSpPr>
            <p:spPr>
              <a:xfrm>
                <a:off x="6516" y="5786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3" name="Овал 232"/>
              <p:cNvSpPr/>
              <p:nvPr/>
            </p:nvSpPr>
            <p:spPr>
              <a:xfrm>
                <a:off x="6543" y="6309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234" name="Овал 233"/>
              <p:cNvSpPr/>
              <p:nvPr/>
            </p:nvSpPr>
            <p:spPr>
              <a:xfrm>
                <a:off x="6543" y="6833"/>
                <a:ext cx="439" cy="407"/>
              </a:xfrm>
              <a:prstGeom prst="ellipse">
                <a:avLst/>
              </a:prstGeom>
              <a:solidFill>
                <a:srgbClr val="212529"/>
              </a:solidFill>
              <a:ln>
                <a:solidFill>
                  <a:srgbClr val="21252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/>
          <p:nvPr/>
        </p:nvPicPr>
        <p:blipFill>
          <a:blip r:embed="rId2"/>
          <a:stretch>
            <a:fillRect/>
          </a:stretch>
        </p:blipFill>
        <p:spPr>
          <a:xfrm>
            <a:off x="542925" y="871855"/>
            <a:ext cx="886460" cy="1122680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28160" y="4803140"/>
            <a:ext cx="886460" cy="1122680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1026160" y="1500505"/>
            <a:ext cx="3512820" cy="3697605"/>
          </a:xfrm>
          <a:custGeom>
            <a:avLst/>
            <a:gdLst>
              <a:gd name="connisteX0" fmla="*/ 4604 w 4711224"/>
              <a:gd name="connsiteY0" fmla="*/ 0 h 4123690"/>
              <a:gd name="connisteX1" fmla="*/ 105569 w 4711224"/>
              <a:gd name="connsiteY1" fmla="*/ 593725 h 4123690"/>
              <a:gd name="connisteX2" fmla="*/ 755174 w 4711224"/>
              <a:gd name="connsiteY2" fmla="*/ 1030605 h 4123690"/>
              <a:gd name="connisteX3" fmla="*/ 833914 w 4711224"/>
              <a:gd name="connsiteY3" fmla="*/ 2028190 h 4123690"/>
              <a:gd name="connisteX4" fmla="*/ 1730534 w 4711224"/>
              <a:gd name="connsiteY4" fmla="*/ 2879725 h 4123690"/>
              <a:gd name="connisteX5" fmla="*/ 3579019 w 4711224"/>
              <a:gd name="connsiteY5" fmla="*/ 2722880 h 4123690"/>
              <a:gd name="connisteX6" fmla="*/ 4711224 w 4711224"/>
              <a:gd name="connsiteY6" fmla="*/ 4123690 h 4123690"/>
              <a:gd name="connisteX7" fmla="*/ 4923949 w 4711224"/>
              <a:gd name="connsiteY7" fmla="*/ 4572000 h 41236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711224" h="4123690">
                <a:moveTo>
                  <a:pt x="4604" y="0"/>
                </a:moveTo>
                <a:cubicBezTo>
                  <a:pt x="11589" y="109855"/>
                  <a:pt x="-44291" y="387350"/>
                  <a:pt x="105569" y="593725"/>
                </a:cubicBezTo>
                <a:cubicBezTo>
                  <a:pt x="255429" y="800100"/>
                  <a:pt x="609759" y="743585"/>
                  <a:pt x="755174" y="1030605"/>
                </a:cubicBezTo>
                <a:cubicBezTo>
                  <a:pt x="900589" y="1317625"/>
                  <a:pt x="638969" y="1658620"/>
                  <a:pt x="833914" y="2028190"/>
                </a:cubicBezTo>
                <a:cubicBezTo>
                  <a:pt x="1028859" y="2397760"/>
                  <a:pt x="1181259" y="2740660"/>
                  <a:pt x="1730534" y="2879725"/>
                </a:cubicBezTo>
                <a:cubicBezTo>
                  <a:pt x="2279809" y="3018790"/>
                  <a:pt x="2982754" y="2473960"/>
                  <a:pt x="3579019" y="2722880"/>
                </a:cubicBezTo>
                <a:cubicBezTo>
                  <a:pt x="4175284" y="2971800"/>
                  <a:pt x="4441984" y="3754120"/>
                  <a:pt x="4711224" y="4123690"/>
                </a:cubicBezTo>
              </a:path>
            </a:pathLst>
          </a:custGeom>
          <a:noFill/>
          <a:ln w="76200" cmpd="sng">
            <a:solidFill>
              <a:srgbClr val="FF4433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674360" y="1838960"/>
            <a:ext cx="6096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1.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Аутентификация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/register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регистрация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нового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пользователя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/login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вход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систему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/logout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завершение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сессии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algn="l"/>
            <a:r>
              <a:rPr lang="ru-RU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2.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/games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добавление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новой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/game/&lt;id&gt;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просмотр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редактирование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/game_image/&lt;game_id&gt;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отображение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изображения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игры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ru-RU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3.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Игровые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/game_sessions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список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всех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/game_sessions/new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создание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/game_sessions/&lt;id&gt;/join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присоединение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indent="0">
              <a:buNone/>
            </a:pPr>
            <a:r>
              <a:rPr lang="ru-RU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4.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ru-RU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:</a:t>
            </a:r>
            <a:endParaRPr lang="en-US" altLang="ru-RU" sz="1600">
              <a:solidFill>
                <a:srgbClr val="212529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/game/&lt;game_id&gt;/review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добавление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отзыва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оценки</a:t>
            </a:r>
            <a:r>
              <a:rPr lang="en-US" altLang="ru-RU" sz="1600">
                <a:solidFill>
                  <a:srgbClr val="212529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1619885" y="613410"/>
            <a:ext cx="108915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en-US" sz="5400">
                <a:latin typeface="Arial Black" panose="020B0A04020102020204" charset="0"/>
                <a:cs typeface="Arial Black" panose="020B0A04020102020204" charset="0"/>
                <a:sym typeface="+mn-ea"/>
              </a:rPr>
              <a:t>Ключевые</a:t>
            </a:r>
            <a:r>
              <a:rPr lang="en-US" altLang="ru-RU" sz="5400"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5400">
                <a:latin typeface="Arial Black" panose="020B0A04020102020204" charset="0"/>
                <a:cs typeface="Arial Black" panose="020B0A04020102020204" charset="0"/>
                <a:sym typeface="+mn-ea"/>
              </a:rPr>
              <a:t>компоненты</a:t>
            </a: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3126740" y="15005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3200"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Маршруты</a:t>
            </a:r>
          </a:p>
        </p:txBody>
      </p:sp>
      <p:grpSp>
        <p:nvGrpSpPr>
          <p:cNvPr id="28" name="Группа 27"/>
          <p:cNvGrpSpPr/>
          <p:nvPr/>
        </p:nvGrpSpPr>
        <p:grpSpPr>
          <a:xfrm>
            <a:off x="302260" y="2062480"/>
            <a:ext cx="814070" cy="1057910"/>
            <a:chOff x="9081" y="4593"/>
            <a:chExt cx="1581" cy="2201"/>
          </a:xfrm>
        </p:grpSpPr>
        <p:cxnSp>
          <p:nvCxnSpPr>
            <p:cNvPr id="19" name="Прямое соединение 18"/>
            <p:cNvCxnSpPr/>
            <p:nvPr/>
          </p:nvCxnSpPr>
          <p:spPr>
            <a:xfrm flipV="1">
              <a:off x="9284" y="6475"/>
              <a:ext cx="1378" cy="9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Прямое соединение 19"/>
            <p:cNvCxnSpPr/>
            <p:nvPr/>
          </p:nvCxnSpPr>
          <p:spPr>
            <a:xfrm flipV="1">
              <a:off x="9438" y="6251"/>
              <a:ext cx="1071" cy="9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" name="Дуга 20"/>
            <p:cNvSpPr/>
            <p:nvPr/>
          </p:nvSpPr>
          <p:spPr>
            <a:xfrm flipH="1">
              <a:off x="9381" y="4848"/>
              <a:ext cx="1195" cy="1947"/>
            </a:xfrm>
            <a:prstGeom prst="arc">
              <a:avLst>
                <a:gd name="adj1" fmla="val 16200000"/>
                <a:gd name="adj2" fmla="val 2170027"/>
              </a:avLst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2" name="Дуга 21"/>
            <p:cNvSpPr/>
            <p:nvPr/>
          </p:nvSpPr>
          <p:spPr>
            <a:xfrm flipH="1" flipV="1">
              <a:off x="9642" y="5083"/>
              <a:ext cx="620" cy="666"/>
            </a:xfrm>
            <a:prstGeom prst="arc">
              <a:avLst>
                <a:gd name="adj1" fmla="val 15430372"/>
                <a:gd name="adj2" fmla="val 2200848"/>
              </a:avLst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altLang="en-US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10049" y="5723"/>
              <a:ext cx="367" cy="120"/>
            </a:xfrm>
            <a:custGeom>
              <a:avLst/>
              <a:gdLst>
                <a:gd name="connisteX0" fmla="*/ 0 w 168910"/>
                <a:gd name="connsiteY0" fmla="*/ 3814 h 44454"/>
                <a:gd name="connisteX1" fmla="*/ 69215 w 168910"/>
                <a:gd name="connsiteY1" fmla="*/ 3814 h 44454"/>
                <a:gd name="connisteX2" fmla="*/ 168910 w 168910"/>
                <a:gd name="connsiteY2" fmla="*/ 44454 h 4445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68910" h="44454">
                  <a:moveTo>
                    <a:pt x="0" y="3814"/>
                  </a:moveTo>
                  <a:cubicBezTo>
                    <a:pt x="12065" y="3179"/>
                    <a:pt x="35560" y="-4441"/>
                    <a:pt x="69215" y="3814"/>
                  </a:cubicBezTo>
                  <a:cubicBezTo>
                    <a:pt x="102870" y="12069"/>
                    <a:pt x="150495" y="36199"/>
                    <a:pt x="168910" y="44454"/>
                  </a:cubicBezTo>
                </a:path>
              </a:pathLst>
            </a:custGeom>
            <a:noFill/>
            <a:ln w="38100" cap="rnd">
              <a:solidFill>
                <a:srgbClr val="FF33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cxnSp>
          <p:nvCxnSpPr>
            <p:cNvPr id="24" name="Прямое соединение 23"/>
            <p:cNvCxnSpPr/>
            <p:nvPr/>
          </p:nvCxnSpPr>
          <p:spPr>
            <a:xfrm flipV="1">
              <a:off x="10416" y="5654"/>
              <a:ext cx="177" cy="189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Прямое соединение 24"/>
            <p:cNvCxnSpPr/>
            <p:nvPr/>
          </p:nvCxnSpPr>
          <p:spPr>
            <a:xfrm flipH="1" flipV="1">
              <a:off x="9980" y="4848"/>
              <a:ext cx="613" cy="795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Прямое соединение 25"/>
            <p:cNvCxnSpPr/>
            <p:nvPr/>
          </p:nvCxnSpPr>
          <p:spPr>
            <a:xfrm flipH="1" flipV="1">
              <a:off x="9798" y="4593"/>
              <a:ext cx="180" cy="255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Прямое соединение 26"/>
            <p:cNvCxnSpPr/>
            <p:nvPr/>
          </p:nvCxnSpPr>
          <p:spPr>
            <a:xfrm flipH="1" flipV="1">
              <a:off x="9438" y="4754"/>
              <a:ext cx="252" cy="182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Прямое соединение 28"/>
            <p:cNvCxnSpPr/>
            <p:nvPr/>
          </p:nvCxnSpPr>
          <p:spPr>
            <a:xfrm flipH="1" flipV="1">
              <a:off x="9231" y="5076"/>
              <a:ext cx="257" cy="102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Прямое соединение 29"/>
            <p:cNvCxnSpPr/>
            <p:nvPr/>
          </p:nvCxnSpPr>
          <p:spPr>
            <a:xfrm flipH="1" flipV="1">
              <a:off x="9123" y="5376"/>
              <a:ext cx="290" cy="44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Прямое соединение 30"/>
            <p:cNvCxnSpPr/>
            <p:nvPr/>
          </p:nvCxnSpPr>
          <p:spPr>
            <a:xfrm flipH="1" flipV="1">
              <a:off x="9108" y="5703"/>
              <a:ext cx="272" cy="17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Прямое соединение 31"/>
            <p:cNvCxnSpPr/>
            <p:nvPr/>
          </p:nvCxnSpPr>
          <p:spPr>
            <a:xfrm flipH="1">
              <a:off x="9081" y="6019"/>
              <a:ext cx="299" cy="51"/>
            </a:xfrm>
            <a:prstGeom prst="line">
              <a:avLst/>
            </a:prstGeom>
            <a:ln w="38100" cap="rnd"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8" name="Группа 57"/>
          <p:cNvGrpSpPr/>
          <p:nvPr/>
        </p:nvGrpSpPr>
        <p:grpSpPr>
          <a:xfrm>
            <a:off x="2821940" y="5361940"/>
            <a:ext cx="1497965" cy="979170"/>
            <a:chOff x="4828" y="2938"/>
            <a:chExt cx="7281" cy="4204"/>
          </a:xfrm>
        </p:grpSpPr>
        <p:sp>
          <p:nvSpPr>
            <p:cNvPr id="34" name="Сердечко 33"/>
            <p:cNvSpPr/>
            <p:nvPr/>
          </p:nvSpPr>
          <p:spPr>
            <a:xfrm>
              <a:off x="7494" y="2938"/>
              <a:ext cx="1895" cy="1578"/>
            </a:xfrm>
            <a:prstGeom prst="hear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 dirty="0"/>
            </a:p>
          </p:txBody>
        </p:sp>
        <p:sp>
          <p:nvSpPr>
            <p:cNvPr id="35" name="Прямоугольник 34"/>
            <p:cNvSpPr/>
            <p:nvPr/>
          </p:nvSpPr>
          <p:spPr>
            <a:xfrm rot="2640000">
              <a:off x="7717" y="5916"/>
              <a:ext cx="1410" cy="122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grpSp>
          <p:nvGrpSpPr>
            <p:cNvPr id="51" name="Группа 50"/>
            <p:cNvGrpSpPr/>
            <p:nvPr/>
          </p:nvGrpSpPr>
          <p:grpSpPr>
            <a:xfrm>
              <a:off x="10004" y="3885"/>
              <a:ext cx="2105" cy="1953"/>
              <a:chOff x="10021" y="3525"/>
              <a:chExt cx="2880" cy="2641"/>
            </a:xfrm>
          </p:grpSpPr>
          <p:grpSp>
            <p:nvGrpSpPr>
              <p:cNvPr id="47" name="Группа 46"/>
              <p:cNvGrpSpPr/>
              <p:nvPr/>
            </p:nvGrpSpPr>
            <p:grpSpPr>
              <a:xfrm>
                <a:off x="10021" y="3525"/>
                <a:ext cx="2880" cy="2049"/>
                <a:chOff x="2167" y="2085"/>
                <a:chExt cx="2880" cy="2049"/>
              </a:xfrm>
            </p:grpSpPr>
            <p:sp>
              <p:nvSpPr>
                <p:cNvPr id="38" name="Овал 37"/>
                <p:cNvSpPr/>
                <p:nvPr/>
              </p:nvSpPr>
              <p:spPr>
                <a:xfrm>
                  <a:off x="2167" y="2694"/>
                  <a:ext cx="1440" cy="1440"/>
                </a:xfrm>
                <a:prstGeom prst="ellipse">
                  <a:avLst/>
                </a:prstGeom>
                <a:solidFill>
                  <a:srgbClr val="212529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altLang="en-US"/>
                </a:p>
              </p:txBody>
            </p:sp>
            <p:sp>
              <p:nvSpPr>
                <p:cNvPr id="39" name="Овал 38"/>
                <p:cNvSpPr/>
                <p:nvPr/>
              </p:nvSpPr>
              <p:spPr>
                <a:xfrm>
                  <a:off x="2856" y="2085"/>
                  <a:ext cx="1440" cy="1440"/>
                </a:xfrm>
                <a:prstGeom prst="ellipse">
                  <a:avLst/>
                </a:prstGeom>
                <a:solidFill>
                  <a:srgbClr val="212529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altLang="en-US"/>
                </a:p>
              </p:txBody>
            </p:sp>
            <p:sp>
              <p:nvSpPr>
                <p:cNvPr id="40" name="Овал 39"/>
                <p:cNvSpPr/>
                <p:nvPr/>
              </p:nvSpPr>
              <p:spPr>
                <a:xfrm>
                  <a:off x="3607" y="2694"/>
                  <a:ext cx="1440" cy="1440"/>
                </a:xfrm>
                <a:prstGeom prst="ellipse">
                  <a:avLst/>
                </a:prstGeom>
                <a:solidFill>
                  <a:srgbClr val="212529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altLang="en-US"/>
                </a:p>
              </p:txBody>
            </p:sp>
          </p:grpSp>
          <p:sp>
            <p:nvSpPr>
              <p:cNvPr id="49" name="Равнобедренный треугольник 48"/>
              <p:cNvSpPr/>
              <p:nvPr/>
            </p:nvSpPr>
            <p:spPr>
              <a:xfrm>
                <a:off x="10910" y="4516"/>
                <a:ext cx="1041" cy="1650"/>
              </a:xfrm>
              <a:prstGeom prst="triangle">
                <a:avLst/>
              </a:prstGeom>
              <a:solidFill>
                <a:srgbClr val="21252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</p:grpSp>
        <p:sp>
          <p:nvSpPr>
            <p:cNvPr id="53" name="Сердечко 52"/>
            <p:cNvSpPr/>
            <p:nvPr/>
          </p:nvSpPr>
          <p:spPr>
            <a:xfrm flipV="1">
              <a:off x="4828" y="3720"/>
              <a:ext cx="1895" cy="1680"/>
            </a:xfrm>
            <a:prstGeom prst="heart">
              <a:avLst/>
            </a:prstGeom>
            <a:solidFill>
              <a:srgbClr val="21252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57" name="Равнобедренный треугольник 56"/>
            <p:cNvSpPr/>
            <p:nvPr/>
          </p:nvSpPr>
          <p:spPr>
            <a:xfrm>
              <a:off x="5395" y="4618"/>
              <a:ext cx="761" cy="1220"/>
            </a:xfrm>
            <a:prstGeom prst="triangle">
              <a:avLst/>
            </a:prstGeom>
            <a:solidFill>
              <a:srgbClr val="21252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Текстовое поле 40"/>
          <p:cNvSpPr txBox="1"/>
          <p:nvPr/>
        </p:nvSpPr>
        <p:spPr>
          <a:xfrm>
            <a:off x="1332865" y="8331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  <p:sp>
        <p:nvSpPr>
          <p:cNvPr id="43" name="Текстовое поле 42"/>
          <p:cNvSpPr txBox="1"/>
          <p:nvPr/>
        </p:nvSpPr>
        <p:spPr>
          <a:xfrm>
            <a:off x="1087120" y="416560"/>
            <a:ext cx="4020820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ru-RU" altLang="en-US"/>
          </a:p>
        </p:txBody>
      </p:sp>
      <p:sp>
        <p:nvSpPr>
          <p:cNvPr id="59" name="Текстовое поле 58"/>
          <p:cNvSpPr txBox="1"/>
          <p:nvPr/>
        </p:nvSpPr>
        <p:spPr>
          <a:xfrm>
            <a:off x="4064000" y="1859915"/>
            <a:ext cx="4064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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base.html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базовый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шаблон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навигационной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панелью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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index.html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главная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страница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карточками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фильтрами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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game_page.html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детальная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информация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игре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рейтинг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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game_sessions.html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расписание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возможностью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участия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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register.html/login.html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формы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аутентификации</a:t>
            </a:r>
            <a:r>
              <a:rPr lang="en-US" altLang="ru-RU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endParaRPr lang="en-US" altLang="ru-RU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-269875" y="-1945005"/>
            <a:ext cx="12731115" cy="12731115"/>
            <a:chOff x="81" y="-3482"/>
            <a:chExt cx="20049" cy="20049"/>
          </a:xfrm>
        </p:grpSpPr>
        <p:pic>
          <p:nvPicPr>
            <p:cNvPr id="60" name="Изображение 59" descr="6326395014-no-bg-preview (carve.photos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81" y="-3482"/>
              <a:ext cx="20049" cy="20049"/>
            </a:xfrm>
            <a:prstGeom prst="rect">
              <a:avLst/>
            </a:prstGeom>
          </p:spPr>
        </p:pic>
        <p:sp>
          <p:nvSpPr>
            <p:cNvPr id="61" name="Скругленный прямоугольник 60"/>
            <p:cNvSpPr/>
            <p:nvPr/>
          </p:nvSpPr>
          <p:spPr>
            <a:xfrm>
              <a:off x="6304" y="1778"/>
              <a:ext cx="8007" cy="6748"/>
            </a:xfrm>
            <a:prstGeom prst="roundRect">
              <a:avLst/>
            </a:prstGeom>
            <a:solidFill>
              <a:srgbClr val="21252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sp>
        <p:nvSpPr>
          <p:cNvPr id="63" name="Текстовое поле 62"/>
          <p:cNvSpPr txBox="1"/>
          <p:nvPr/>
        </p:nvSpPr>
        <p:spPr>
          <a:xfrm>
            <a:off x="4370705" y="1751965"/>
            <a:ext cx="4064000" cy="283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base.html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базовый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шаблон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навигационной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панелью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index.html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главная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страница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карточками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фильтрами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game_page.html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детальная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информация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об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игре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отзывы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рейтинг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game_sessions.html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расписание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встреч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с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возможностью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участия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register.html/login.html</a:t>
            </a:r>
            <a:r>
              <a:rPr lang="en-US" altLang="en-US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 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—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формы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аутентификации</a:t>
            </a:r>
            <a:r>
              <a:rPr lang="en-US" altLang="ru-RU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.</a:t>
            </a:r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endParaRPr lang="en-US" altLang="ru-RU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64" name="Текстовое поле 63"/>
          <p:cNvSpPr txBox="1"/>
          <p:nvPr/>
        </p:nvSpPr>
        <p:spPr>
          <a:xfrm>
            <a:off x="4780915" y="4587875"/>
            <a:ext cx="3110865" cy="70675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212529">
                <a:alpha val="100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txBody>
          <a:bodyPr wrap="square" rtlCol="0">
            <a:spAutoFit/>
          </a:bodyPr>
          <a:lstStyle/>
          <a:p>
            <a:r>
              <a:rPr lang="ru-RU" altLang="en-US" sz="4000">
                <a:ln w="28575" cmpd="sng">
                  <a:solidFill>
                    <a:srgbClr val="212529">
                      <a:alpha val="7000"/>
                    </a:srgbClr>
                  </a:solidFill>
                  <a:prstDash val="solid"/>
                </a:ln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Шаблоны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1007</Words>
  <Application>Microsoft Office PowerPoint</Application>
  <PresentationFormat>Широкоэкранный</PresentationFormat>
  <Paragraphs>131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微软雅黑</vt:lpstr>
      <vt:lpstr>Arial</vt:lpstr>
      <vt:lpstr>Arial Black</vt:lpstr>
      <vt:lpstr>Calibri</vt:lpstr>
      <vt:lpstr>Calibri Light</vt:lpstr>
      <vt:lpstr>Franklin Gothic Demi Cond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Максим Спивак</cp:lastModifiedBy>
  <cp:revision>7</cp:revision>
  <dcterms:created xsi:type="dcterms:W3CDTF">2025-04-28T07:28:00Z</dcterms:created>
  <dcterms:modified xsi:type="dcterms:W3CDTF">2025-05-15T11:18:10Z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9093A58528C44ACFB2E5BBDE4882FF2C_12</vt:lpwstr>
  </property>
</Properties>
</file>